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9" r:id="rId2"/>
    <p:sldId id="312" r:id="rId3"/>
    <p:sldId id="279" r:id="rId4"/>
    <p:sldId id="313" r:id="rId5"/>
    <p:sldId id="315" r:id="rId6"/>
    <p:sldId id="320" r:id="rId7"/>
    <p:sldId id="322" r:id="rId8"/>
    <p:sldId id="321" r:id="rId9"/>
    <p:sldId id="268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E6E6E6"/>
    <a:srgbClr val="323232"/>
    <a:srgbClr val="F6F6F6"/>
    <a:srgbClr val="DAAA00"/>
    <a:srgbClr val="FFFFFF"/>
    <a:srgbClr val="55C2BD"/>
    <a:srgbClr val="B6DFDA"/>
    <a:srgbClr val="F3F3F3"/>
    <a:srgbClr val="1B29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12" autoAdjust="0"/>
    <p:restoredTop sz="99853" autoAdjust="0"/>
  </p:normalViewPr>
  <p:slideViewPr>
    <p:cSldViewPr snapToGrid="0">
      <p:cViewPr>
        <p:scale>
          <a:sx n="125" d="100"/>
          <a:sy n="125" d="100"/>
        </p:scale>
        <p:origin x="-1224" y="-24"/>
      </p:cViewPr>
      <p:guideLst>
        <p:guide orient="horz" pos="3921"/>
        <p:guide orient="horz" pos="1593"/>
        <p:guide orient="horz" pos="400"/>
        <p:guide orient="horz" pos="946"/>
        <p:guide orient="horz" pos="1003"/>
        <p:guide pos="464"/>
        <p:guide pos="5295"/>
        <p:guide pos="5363"/>
        <p:guide pos="397"/>
        <p:guide pos="2824"/>
        <p:guide pos="2936"/>
        <p:guide pos="2880"/>
      </p:guideLst>
    </p:cSldViewPr>
  </p:slideViewPr>
  <p:outlineViewPr>
    <p:cViewPr>
      <p:scale>
        <a:sx n="33" d="100"/>
        <a:sy n="33" d="100"/>
      </p:scale>
      <p:origin x="0" y="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idge\jamest\Twitter%20Client%20Analysis\Twitter%20Client%20Data%20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idge\jamest\Twitter%20Client%20Analysis\Twitter%20Client%20Data%20v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idge\jamest\Twitter%20Client%20Analysis\Twitter%20Client%20Data%20v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idge\jamest\Twitter%20Client%20Analysis\Twitter%20Client%20Data%20v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idge\jamest\Twitter%20Client%20Analysis\Twitter%20Client%20Data%20v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idge\jamest\Twitter%20Client%20Analysis\Twitter%20Client%20Data%20v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ridge\jamest\Twitter%20Client%20Analysis\Twitter%20Client%20Data%20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'Brand Activity'!$L$4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cat>
            <c:strRef>
              <c:f>'Brand Activity'!$K$5:$K$13</c:f>
              <c:strCache>
                <c:ptCount val="9"/>
                <c:pt idx="0">
                  <c:v>No Account</c:v>
                </c:pt>
                <c:pt idx="1">
                  <c:v>Never</c:v>
                </c:pt>
                <c:pt idx="2">
                  <c:v>&lt;1</c:v>
                </c:pt>
                <c:pt idx="3">
                  <c:v>2-9</c:v>
                </c:pt>
                <c:pt idx="4">
                  <c:v>10-49</c:v>
                </c:pt>
                <c:pt idx="5">
                  <c:v>50-99</c:v>
                </c:pt>
                <c:pt idx="6">
                  <c:v>100-199</c:v>
                </c:pt>
                <c:pt idx="7">
                  <c:v>200-1000</c:v>
                </c:pt>
                <c:pt idx="8">
                  <c:v>&gt;1000</c:v>
                </c:pt>
              </c:strCache>
            </c:strRef>
          </c:cat>
          <c:val>
            <c:numRef>
              <c:f>'Brand Activity'!$L$5:$L$13</c:f>
              <c:numCache>
                <c:formatCode>General</c:formatCode>
                <c:ptCount val="9"/>
                <c:pt idx="0">
                  <c:v>12</c:v>
                </c:pt>
                <c:pt idx="1">
                  <c:v>11</c:v>
                </c:pt>
                <c:pt idx="2">
                  <c:v>5</c:v>
                </c:pt>
                <c:pt idx="3">
                  <c:v>35</c:v>
                </c:pt>
                <c:pt idx="4">
                  <c:v>70</c:v>
                </c:pt>
                <c:pt idx="5">
                  <c:v>41</c:v>
                </c:pt>
                <c:pt idx="6">
                  <c:v>37</c:v>
                </c:pt>
                <c:pt idx="7">
                  <c:v>39</c:v>
                </c:pt>
                <c:pt idx="8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35776000"/>
        <c:axId val="35777536"/>
      </c:barChart>
      <c:catAx>
        <c:axId val="35776000"/>
        <c:scaling>
          <c:orientation val="minMax"/>
        </c:scaling>
        <c:delete val="0"/>
        <c:axPos val="b"/>
        <c:majorTickMark val="out"/>
        <c:minorTickMark val="none"/>
        <c:tickLblPos val="nextTo"/>
        <c:crossAx val="35777536"/>
        <c:crosses val="autoZero"/>
        <c:auto val="1"/>
        <c:lblAlgn val="ctr"/>
        <c:lblOffset val="100"/>
        <c:noMultiLvlLbl val="0"/>
      </c:catAx>
      <c:valAx>
        <c:axId val="35777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5776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cat>
            <c:strRef>
              <c:f>'B&amp;E 2'!$H$13:$H$16</c:f>
              <c:strCache>
                <c:ptCount val="4"/>
                <c:pt idx="0">
                  <c:v>Sum of No Activity</c:v>
                </c:pt>
                <c:pt idx="1">
                  <c:v>Sum of Broadcast Only</c:v>
                </c:pt>
                <c:pt idx="2">
                  <c:v>Sum of Engagement Only</c:v>
                </c:pt>
                <c:pt idx="3">
                  <c:v>Sum of Both Broadcast and Engagemen</c:v>
                </c:pt>
              </c:strCache>
            </c:strRef>
          </c:cat>
          <c:val>
            <c:numRef>
              <c:f>'B&amp;E 2'!$I$13:$I$16</c:f>
              <c:numCache>
                <c:formatCode>General</c:formatCode>
                <c:ptCount val="4"/>
                <c:pt idx="0">
                  <c:v>24</c:v>
                </c:pt>
                <c:pt idx="1">
                  <c:v>33</c:v>
                </c:pt>
                <c:pt idx="2">
                  <c:v>8</c:v>
                </c:pt>
                <c:pt idx="3">
                  <c:v>193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cat>
            <c:strRef>
              <c:f>'Number of accounts'!$L$1:$L$6</c:f>
              <c:strCach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&gt;4</c:v>
                </c:pt>
              </c:strCache>
            </c:strRef>
          </c:cat>
          <c:val>
            <c:numRef>
              <c:f>'Number of accounts'!$M$1:$M$6</c:f>
              <c:numCache>
                <c:formatCode>General</c:formatCode>
                <c:ptCount val="6"/>
                <c:pt idx="0">
                  <c:v>24</c:v>
                </c:pt>
                <c:pt idx="1">
                  <c:v>151</c:v>
                </c:pt>
                <c:pt idx="2">
                  <c:v>54</c:v>
                </c:pt>
                <c:pt idx="3">
                  <c:v>18</c:v>
                </c:pt>
                <c:pt idx="4">
                  <c:v>10</c:v>
                </c:pt>
                <c:pt idx="5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33319936"/>
        <c:axId val="33325824"/>
      </c:barChart>
      <c:catAx>
        <c:axId val="3331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325824"/>
        <c:crosses val="autoZero"/>
        <c:auto val="1"/>
        <c:lblAlgn val="ctr"/>
        <c:lblOffset val="100"/>
        <c:noMultiLvlLbl val="0"/>
      </c:catAx>
      <c:valAx>
        <c:axId val="333258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Number of Brands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319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2011</a:t>
            </a:r>
            <a:endParaRPr lang="en-GB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cat>
            <c:strRef>
              <c:f>'Number of accounts'!$I$37:$I$39</c:f>
              <c:strCache>
                <c:ptCount val="3"/>
                <c:pt idx="0">
                  <c:v>More than one account</c:v>
                </c:pt>
                <c:pt idx="1">
                  <c:v>One Account</c:v>
                </c:pt>
                <c:pt idx="2">
                  <c:v>No Accounts</c:v>
                </c:pt>
              </c:strCache>
            </c:strRef>
          </c:cat>
          <c:val>
            <c:numRef>
              <c:f>'Number of accounts'!$J$37:$J$39</c:f>
              <c:numCache>
                <c:formatCode>0%</c:formatCode>
                <c:ptCount val="3"/>
                <c:pt idx="0">
                  <c:v>7.0000000000000021E-2</c:v>
                </c:pt>
                <c:pt idx="1">
                  <c:v>0.77000000000000013</c:v>
                </c:pt>
                <c:pt idx="2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2012</a:t>
            </a:r>
            <a:endParaRPr lang="en-GB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cat>
            <c:strRef>
              <c:f>'Number of accounts'!$I$37:$I$39</c:f>
              <c:strCache>
                <c:ptCount val="3"/>
                <c:pt idx="0">
                  <c:v>More than one account</c:v>
                </c:pt>
                <c:pt idx="1">
                  <c:v>One Account</c:v>
                </c:pt>
                <c:pt idx="2">
                  <c:v>No Accounts</c:v>
                </c:pt>
              </c:strCache>
            </c:strRef>
          </c:cat>
          <c:val>
            <c:numRef>
              <c:f>'Number of accounts'!$K$37:$K$39</c:f>
              <c:numCache>
                <c:formatCode>0%</c:formatCode>
                <c:ptCount val="3"/>
                <c:pt idx="0">
                  <c:v>0.38617886178861799</c:v>
                </c:pt>
                <c:pt idx="1">
                  <c:v>0.61382113821138229</c:v>
                </c:pt>
                <c:pt idx="2">
                  <c:v>9.7560975609756129E-2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2011</a:t>
            </a:r>
            <a:endParaRPr lang="en-GB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cat>
            <c:strRef>
              <c:f>'Tweets per week'!$Q$67:$Q$74</c:f>
              <c:strCache>
                <c:ptCount val="8"/>
                <c:pt idx="0">
                  <c:v>Never</c:v>
                </c:pt>
                <c:pt idx="1">
                  <c:v>0-1</c:v>
                </c:pt>
                <c:pt idx="2">
                  <c:v>2-9</c:v>
                </c:pt>
                <c:pt idx="3">
                  <c:v>10-49</c:v>
                </c:pt>
                <c:pt idx="4">
                  <c:v>50-99</c:v>
                </c:pt>
                <c:pt idx="5">
                  <c:v>100-199</c:v>
                </c:pt>
                <c:pt idx="6">
                  <c:v>200-1000</c:v>
                </c:pt>
                <c:pt idx="7">
                  <c:v>&gt;1000</c:v>
                </c:pt>
              </c:strCache>
            </c:strRef>
          </c:cat>
          <c:val>
            <c:numRef>
              <c:f>'Tweets per week'!$U$67:$U$74</c:f>
              <c:numCache>
                <c:formatCode>0%</c:formatCode>
                <c:ptCount val="8"/>
                <c:pt idx="0">
                  <c:v>0.11290322580645162</c:v>
                </c:pt>
                <c:pt idx="1">
                  <c:v>8.8709677419354829E-2</c:v>
                </c:pt>
                <c:pt idx="2">
                  <c:v>0.1209677419354839</c:v>
                </c:pt>
                <c:pt idx="3">
                  <c:v>0.27822580645161282</c:v>
                </c:pt>
                <c:pt idx="4">
                  <c:v>0.18145161290322581</c:v>
                </c:pt>
                <c:pt idx="5">
                  <c:v>0.1209677419354839</c:v>
                </c:pt>
                <c:pt idx="6">
                  <c:v>8.4677419354838704E-2</c:v>
                </c:pt>
                <c:pt idx="7">
                  <c:v>1.2096774193548387E-2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36338688"/>
        <c:axId val="36348672"/>
      </c:barChart>
      <c:catAx>
        <c:axId val="36338688"/>
        <c:scaling>
          <c:orientation val="minMax"/>
        </c:scaling>
        <c:delete val="0"/>
        <c:axPos val="b"/>
        <c:majorTickMark val="out"/>
        <c:minorTickMark val="none"/>
        <c:tickLblPos val="nextTo"/>
        <c:crossAx val="36348672"/>
        <c:crosses val="autoZero"/>
        <c:auto val="1"/>
        <c:lblAlgn val="ctr"/>
        <c:lblOffset val="100"/>
        <c:noMultiLvlLbl val="0"/>
      </c:catAx>
      <c:valAx>
        <c:axId val="3634867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36338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2012</a:t>
            </a:r>
            <a:endParaRPr lang="en-GB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cat>
            <c:strRef>
              <c:f>'Tweets per week'!$Q$67:$Q$74</c:f>
              <c:strCache>
                <c:ptCount val="8"/>
                <c:pt idx="0">
                  <c:v>Never</c:v>
                </c:pt>
                <c:pt idx="1">
                  <c:v>0-1</c:v>
                </c:pt>
                <c:pt idx="2">
                  <c:v>2-9</c:v>
                </c:pt>
                <c:pt idx="3">
                  <c:v>10-49</c:v>
                </c:pt>
                <c:pt idx="4">
                  <c:v>50-99</c:v>
                </c:pt>
                <c:pt idx="5">
                  <c:v>100-199</c:v>
                </c:pt>
                <c:pt idx="6">
                  <c:v>200-1000</c:v>
                </c:pt>
                <c:pt idx="7">
                  <c:v>&gt;1000</c:v>
                </c:pt>
              </c:strCache>
            </c:strRef>
          </c:cat>
          <c:val>
            <c:numRef>
              <c:f>'Tweets per week'!$V$67:$V$74</c:f>
              <c:numCache>
                <c:formatCode>0%</c:formatCode>
                <c:ptCount val="8"/>
                <c:pt idx="0">
                  <c:v>5.0387596899224819E-2</c:v>
                </c:pt>
                <c:pt idx="1">
                  <c:v>0.21705426356589153</c:v>
                </c:pt>
                <c:pt idx="2">
                  <c:v>0.25193798449612398</c:v>
                </c:pt>
                <c:pt idx="3">
                  <c:v>0.186046511627907</c:v>
                </c:pt>
                <c:pt idx="4">
                  <c:v>0.10465116279069768</c:v>
                </c:pt>
                <c:pt idx="5">
                  <c:v>7.7519379844961253E-2</c:v>
                </c:pt>
                <c:pt idx="6">
                  <c:v>9.6899224806201542E-2</c:v>
                </c:pt>
                <c:pt idx="7">
                  <c:v>1.5503875968992253E-2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36365440"/>
        <c:axId val="36366976"/>
      </c:barChart>
      <c:catAx>
        <c:axId val="36365440"/>
        <c:scaling>
          <c:orientation val="minMax"/>
        </c:scaling>
        <c:delete val="0"/>
        <c:axPos val="b"/>
        <c:majorTickMark val="out"/>
        <c:minorTickMark val="none"/>
        <c:tickLblPos val="nextTo"/>
        <c:crossAx val="36366976"/>
        <c:crosses val="autoZero"/>
        <c:auto val="1"/>
        <c:lblAlgn val="ctr"/>
        <c:lblOffset val="100"/>
        <c:noMultiLvlLbl val="0"/>
      </c:catAx>
      <c:valAx>
        <c:axId val="3636697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36365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82ABB-AC98-AF44-B60E-D0F6115017E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D8F54-7FEE-544F-9991-2D3B97AA7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07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5A6C226-FA80-A146-A2AA-DBE48C144B52}" type="datetime1">
              <a:rPr lang="en-GB"/>
              <a:pPr/>
              <a:t>02/05/2012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E2CEBED-2B71-D047-A6FF-3F3713B9CA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474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CEBED-2B71-D047-A6FF-3F3713B9CA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CEBED-2B71-D047-A6FF-3F3713B9CA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CEBED-2B71-D047-A6FF-3F3713B9CA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CEBED-2B71-D047-A6FF-3F3713B9CA6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CEBED-2B71-D047-A6FF-3F3713B9CA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CEBED-2B71-D047-A6FF-3F3713B9CA6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CEBED-2B71-D047-A6FF-3F3713B9CA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CEBED-2B71-D047-A6FF-3F3713B9CA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CEBED-2B71-D047-A6FF-3F3713B9CA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30237" y="2861189"/>
            <a:ext cx="7894845" cy="288902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Black &amp; White Image Here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238" y="1689042"/>
            <a:ext cx="7883762" cy="864000"/>
          </a:xfrm>
        </p:spPr>
        <p:txBody>
          <a:bodyPr anchor="b">
            <a:noAutofit/>
          </a:bodyPr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0238" y="5889506"/>
            <a:ext cx="7894845" cy="38457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0">
                <a:solidFill>
                  <a:srgbClr val="323232"/>
                </a:solidFill>
              </a:defRPr>
            </a:lvl1pPr>
          </a:lstStyle>
          <a:p>
            <a:pPr lvl="0"/>
            <a:r>
              <a:rPr lang="pt-BR" dirty="0" smtClean="0"/>
              <a:t>&lt;</a:t>
            </a:r>
            <a:r>
              <a:rPr lang="pt-BR" dirty="0" err="1" smtClean="0"/>
              <a:t>dept</a:t>
            </a:r>
            <a:r>
              <a:rPr lang="pt-BR" dirty="0" smtClean="0"/>
              <a:t>&gt;@</a:t>
            </a:r>
            <a:r>
              <a:rPr lang="pt-BR" dirty="0" err="1" smtClean="0"/>
              <a:t>brandwatch.com</a:t>
            </a:r>
            <a:r>
              <a:rPr lang="pt-BR" dirty="0" smtClean="0"/>
              <a:t>  |  </a:t>
            </a:r>
            <a:r>
              <a:rPr lang="pt-BR" dirty="0" err="1" smtClean="0"/>
              <a:t>Tel</a:t>
            </a:r>
            <a:r>
              <a:rPr lang="pt-BR" dirty="0" smtClean="0"/>
              <a:t>: +44 (0)1273 234 290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630237" y="2496598"/>
            <a:ext cx="7894846" cy="3640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&lt;date&gt; &lt;year&gt;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88322" y="543592"/>
            <a:ext cx="3714124" cy="122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rhubar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© 2012 Brandwatch  |  </a:t>
            </a:r>
            <a:r>
              <a:rPr lang="en-GB" dirty="0" err="1" smtClean="0"/>
              <a:t>www.brandwatch.com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53C0-DD1F-174D-AFE3-3E52D94C29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2453820" y="1268760"/>
            <a:ext cx="4305076" cy="4305076"/>
          </a:xfrm>
          <a:prstGeom prst="ellipse">
            <a:avLst/>
          </a:prstGeom>
          <a:solidFill>
            <a:schemeClr val="accent4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43429" y="2208207"/>
            <a:ext cx="3554292" cy="2455774"/>
          </a:xfrm>
        </p:spPr>
        <p:txBody>
          <a:bodyPr>
            <a:noAutofit/>
          </a:bodyPr>
          <a:lstStyle>
            <a:lvl1pPr algn="ctr">
              <a:lnSpc>
                <a:spcPts val="3700"/>
              </a:lnSpc>
              <a:defRPr sz="3600" b="0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Divider/Section </a:t>
            </a:r>
            <a:br>
              <a:rPr lang="en-GB" dirty="0" smtClean="0"/>
            </a:br>
            <a:r>
              <a:rPr lang="en-GB" dirty="0" smtClean="0"/>
              <a:t>#e1b87f </a:t>
            </a:r>
            <a:br>
              <a:rPr lang="en-GB" dirty="0" smtClean="0"/>
            </a:br>
            <a:r>
              <a:rPr lang="en-GB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0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purplera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© 2012 Brandwatch  |  </a:t>
            </a:r>
            <a:r>
              <a:rPr lang="en-GB" dirty="0" err="1" smtClean="0"/>
              <a:t>www.brandwatch.com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53C0-DD1F-174D-AFE3-3E52D94C29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2453820" y="1268760"/>
            <a:ext cx="4305076" cy="4305076"/>
          </a:xfrm>
          <a:prstGeom prst="ellipse">
            <a:avLst/>
          </a:prstGeom>
          <a:solidFill>
            <a:schemeClr val="accent5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43429" y="2208207"/>
            <a:ext cx="3554292" cy="2455774"/>
          </a:xfrm>
        </p:spPr>
        <p:txBody>
          <a:bodyPr>
            <a:noAutofit/>
          </a:bodyPr>
          <a:lstStyle>
            <a:lvl1pPr algn="ctr">
              <a:lnSpc>
                <a:spcPts val="3700"/>
              </a:lnSpc>
              <a:defRPr sz="3600" b="0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Divider/Section </a:t>
            </a:r>
            <a:br>
              <a:rPr lang="en-GB" dirty="0" smtClean="0"/>
            </a:br>
            <a:r>
              <a:rPr lang="en-GB" dirty="0" smtClean="0"/>
              <a:t>#7c6992 </a:t>
            </a:r>
            <a:br>
              <a:rPr lang="en-GB" dirty="0" smtClean="0"/>
            </a:br>
            <a:r>
              <a:rPr lang="en-GB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17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clears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© 2012 Brandwatch  |  </a:t>
            </a:r>
            <a:r>
              <a:rPr lang="en-GB" dirty="0" err="1" smtClean="0"/>
              <a:t>www.brandwatch.com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53C0-DD1F-174D-AFE3-3E52D94C29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2453820" y="1268760"/>
            <a:ext cx="4305076" cy="4305076"/>
          </a:xfrm>
          <a:prstGeom prst="ellipse">
            <a:avLst/>
          </a:prstGeom>
          <a:solidFill>
            <a:schemeClr val="accent6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43429" y="2208207"/>
            <a:ext cx="3554292" cy="2455774"/>
          </a:xfrm>
        </p:spPr>
        <p:txBody>
          <a:bodyPr>
            <a:noAutofit/>
          </a:bodyPr>
          <a:lstStyle>
            <a:lvl1pPr algn="ctr">
              <a:lnSpc>
                <a:spcPts val="3700"/>
              </a:lnSpc>
              <a:defRPr sz="3600" b="0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Divider/Section </a:t>
            </a:r>
            <a:br>
              <a:rPr lang="en-GB" dirty="0" smtClean="0"/>
            </a:br>
            <a:r>
              <a:rPr lang="en-GB" dirty="0" smtClean="0"/>
              <a:t>#92c1e9 </a:t>
            </a:r>
            <a:br>
              <a:rPr lang="en-GB" dirty="0" smtClean="0"/>
            </a:br>
            <a:r>
              <a:rPr lang="en-GB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82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© 2012 Brandwatch  |  </a:t>
            </a:r>
            <a:r>
              <a:rPr lang="en-GB" dirty="0" err="1" smtClean="0"/>
              <a:t>www.brandwatch.com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53C0-DD1F-174D-AFE3-3E52D94C29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30238" y="1439999"/>
            <a:ext cx="7883525" cy="48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shot Bot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© 2012 Brandwatch  |  </a:t>
            </a:r>
            <a:r>
              <a:rPr lang="en-GB" dirty="0" err="1" smtClean="0"/>
              <a:t>www.brandwatch.com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53C0-DD1F-174D-AFE3-3E52D94C29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629999" y="2528887"/>
            <a:ext cx="7884000" cy="373644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Drop Screenshot in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0238" y="1440000"/>
            <a:ext cx="7883525" cy="10435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116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shot Top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629999" y="1429522"/>
            <a:ext cx="7884000" cy="373644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Drop Screenshot in Here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© 2012 Brandwatch  |  </a:t>
            </a:r>
            <a:r>
              <a:rPr lang="en-GB" dirty="0" err="1" smtClean="0"/>
              <a:t>www.brandwatch.com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53C0-DD1F-174D-AFE3-3E52D94C29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0238" y="5211959"/>
            <a:ext cx="7883525" cy="10435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194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 Screenshot Layout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© 2012 Brandwatch  |  </a:t>
            </a:r>
            <a:r>
              <a:rPr lang="en-GB" dirty="0" err="1" smtClean="0"/>
              <a:t>www.brandwatch.com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53C0-DD1F-174D-AFE3-3E52D94C29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4660899" y="1440000"/>
            <a:ext cx="3852000" cy="4860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Drop Screenshot in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0238" y="1440000"/>
            <a:ext cx="3852861" cy="48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1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 Screenshot Layout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© 2012 Brandwatch  |  </a:t>
            </a:r>
            <a:r>
              <a:rPr lang="en-GB" dirty="0" err="1" smtClean="0"/>
              <a:t>www.brandwatch.com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53C0-DD1F-174D-AFE3-3E52D94C29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634431" y="1440000"/>
            <a:ext cx="3852000" cy="486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656705" y="1440000"/>
            <a:ext cx="3852861" cy="4860000"/>
          </a:xfrm>
          <a:prstGeom prst="rect">
            <a:avLst/>
          </a:prstGeom>
        </p:spPr>
        <p:txBody>
          <a:bodyPr/>
          <a:lstStyle/>
          <a:p>
            <a:pPr lvl="2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450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austinalleg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© 2012 Brandwatch  |  </a:t>
            </a:r>
            <a:r>
              <a:rPr lang="en-GB" dirty="0" err="1" smtClean="0"/>
              <a:t>www.brandwatch.com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53C0-DD1F-174D-AFE3-3E52D94C29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2453820" y="1268760"/>
            <a:ext cx="4305076" cy="4305076"/>
          </a:xfrm>
          <a:prstGeom prst="ellipse">
            <a:avLst/>
          </a:prstGeom>
          <a:solidFill>
            <a:schemeClr val="accent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43429" y="2208207"/>
            <a:ext cx="3554292" cy="2455774"/>
          </a:xfrm>
        </p:spPr>
        <p:txBody>
          <a:bodyPr>
            <a:noAutofit/>
          </a:bodyPr>
          <a:lstStyle>
            <a:lvl1pPr algn="ctr">
              <a:lnSpc>
                <a:spcPts val="3700"/>
              </a:lnSpc>
              <a:defRPr sz="3600" b="0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Divider/Section </a:t>
            </a:r>
            <a:br>
              <a:rPr lang="en-GB" dirty="0" smtClean="0"/>
            </a:br>
            <a:r>
              <a:rPr lang="en-GB" dirty="0" smtClean="0"/>
              <a:t>#b7bf10 </a:t>
            </a:r>
            <a:br>
              <a:rPr lang="en-GB" dirty="0" smtClean="0"/>
            </a:br>
            <a:r>
              <a:rPr lang="en-GB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46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sunsh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© 2012 Brandwatch  |  </a:t>
            </a:r>
            <a:r>
              <a:rPr lang="en-GB" dirty="0" err="1" smtClean="0"/>
              <a:t>www.brandwatch.com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53C0-DD1F-174D-AFE3-3E52D94C29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2453820" y="1268760"/>
            <a:ext cx="4305076" cy="4305076"/>
          </a:xfrm>
          <a:prstGeom prst="ellipse">
            <a:avLst/>
          </a:prstGeom>
          <a:solidFill>
            <a:schemeClr val="accent2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43429" y="2208207"/>
            <a:ext cx="3554292" cy="2455774"/>
          </a:xfrm>
        </p:spPr>
        <p:txBody>
          <a:bodyPr>
            <a:noAutofit/>
          </a:bodyPr>
          <a:lstStyle>
            <a:lvl1pPr algn="ctr">
              <a:lnSpc>
                <a:spcPts val="3700"/>
              </a:lnSpc>
              <a:defRPr sz="3600" b="0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Divider/Section </a:t>
            </a:r>
            <a:br>
              <a:rPr lang="en-GB" dirty="0" smtClean="0"/>
            </a:br>
            <a:r>
              <a:rPr lang="en-GB" dirty="0" smtClean="0"/>
              <a:t>#daaa00 </a:t>
            </a:r>
            <a:br>
              <a:rPr lang="en-GB" dirty="0" smtClean="0"/>
            </a:br>
            <a:r>
              <a:rPr lang="en-GB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66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(chocolate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© 2012 Brandwatch  |  </a:t>
            </a:r>
            <a:r>
              <a:rPr lang="en-GB" dirty="0" err="1" smtClean="0"/>
              <a:t>www.brandwatch.com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53C0-DD1F-174D-AFE3-3E52D94C29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2453820" y="1268760"/>
            <a:ext cx="4305076" cy="4305076"/>
          </a:xfrm>
          <a:prstGeom prst="ellipse">
            <a:avLst/>
          </a:prstGeom>
          <a:solidFill>
            <a:schemeClr val="accent3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843429" y="2208207"/>
            <a:ext cx="3554292" cy="2455774"/>
          </a:xfrm>
        </p:spPr>
        <p:txBody>
          <a:bodyPr>
            <a:noAutofit/>
          </a:bodyPr>
          <a:lstStyle>
            <a:lvl1pPr algn="ctr">
              <a:lnSpc>
                <a:spcPts val="3700"/>
              </a:lnSpc>
              <a:defRPr sz="3600" b="0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Divider/Section </a:t>
            </a:r>
            <a:br>
              <a:rPr lang="en-GB" dirty="0" smtClean="0"/>
            </a:br>
            <a:r>
              <a:rPr lang="en-GB" dirty="0" smtClean="0"/>
              <a:t>#e87722 </a:t>
            </a:r>
            <a:br>
              <a:rPr lang="en-GB" dirty="0" smtClean="0"/>
            </a:br>
            <a:r>
              <a:rPr lang="en-GB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1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00800" y="100800"/>
            <a:ext cx="8959850" cy="66929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6F6F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0238" y="6288310"/>
            <a:ext cx="436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lang="en-US" sz="900" smtClean="0">
                <a:solidFill>
                  <a:schemeClr val="bg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GB" dirty="0" smtClean="0"/>
              <a:t>© 2012 Brandwatch  |  </a:t>
            </a:r>
            <a:r>
              <a:rPr lang="en-GB" dirty="0" err="1" smtClean="0"/>
              <a:t>www.brandwatch.com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82188" y="6288310"/>
            <a:ext cx="5318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chemeClr val="tx2"/>
                </a:solidFill>
              </a:defRPr>
            </a:lvl1pPr>
          </a:lstStyle>
          <a:p>
            <a:fld id="{CAA453C0-DD1F-174D-AFE3-3E52D94C29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30238" y="540000"/>
            <a:ext cx="7883762" cy="864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30000" y="1440000"/>
            <a:ext cx="7884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3" r:id="rId3"/>
    <p:sldLayoutId id="2147483746" r:id="rId4"/>
    <p:sldLayoutId id="2147483744" r:id="rId5"/>
    <p:sldLayoutId id="2147483745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500" b="1" kern="12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Arial" pitchFamily="29" charset="0"/>
          <a:ea typeface="MS PGothic" pitchFamily="34" charset="-128"/>
          <a:cs typeface="MS PGothic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Arial" pitchFamily="29" charset="0"/>
          <a:ea typeface="MS PGothic" pitchFamily="34" charset="-128"/>
          <a:cs typeface="MS PGothic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Arial" pitchFamily="29" charset="0"/>
          <a:ea typeface="MS PGothic" pitchFamily="34" charset="-128"/>
          <a:cs typeface="MS PGothic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Arial" pitchFamily="29" charset="0"/>
          <a:ea typeface="MS PGothic" pitchFamily="34" charset="-128"/>
          <a:cs typeface="MS PGothic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Arial" pitchFamily="29" charset="0"/>
          <a:ea typeface="ＭＳ Ｐゴシック" pitchFamily="29" charset="-128"/>
          <a:cs typeface="ＭＳ Ｐゴシック" pitchFamily="29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Arial" pitchFamily="29" charset="0"/>
          <a:ea typeface="ＭＳ Ｐゴシック" pitchFamily="29" charset="-128"/>
          <a:cs typeface="ＭＳ Ｐゴシック" pitchFamily="29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Arial" pitchFamily="29" charset="0"/>
          <a:ea typeface="ＭＳ Ｐゴシック" pitchFamily="29" charset="-128"/>
          <a:cs typeface="ＭＳ Ｐゴシック" pitchFamily="29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Arial" pitchFamily="29" charset="0"/>
          <a:ea typeface="ＭＳ Ｐゴシック" pitchFamily="29" charset="-128"/>
          <a:cs typeface="ＭＳ Ｐゴシック" pitchFamily="29" charset="-128"/>
        </a:defRPr>
      </a:lvl9pPr>
    </p:titleStyle>
    <p:bodyStyle>
      <a:lvl1pPr marL="0" indent="0" algn="l" defTabSz="457200" rtl="0" eaLnBrk="0" fontAlgn="base" hangingPunct="0">
        <a:spcBef>
          <a:spcPts val="0"/>
        </a:spcBef>
        <a:spcAft>
          <a:spcPts val="1000"/>
        </a:spcAft>
        <a:buSzPts val="1800"/>
        <a:buFont typeface="Arial"/>
        <a:buNone/>
        <a:defRPr sz="2000" b="0" kern="12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144000" indent="-144000" algn="l" defTabSz="457200" rtl="0" eaLnBrk="0" fontAlgn="base" hangingPunct="0">
        <a:spcBef>
          <a:spcPts val="0"/>
        </a:spcBef>
        <a:spcAft>
          <a:spcPts val="800"/>
        </a:spcAft>
        <a:buSzPts val="1400"/>
        <a:buFont typeface="Arial"/>
        <a:buChar char="•"/>
        <a:defRPr sz="1600" kern="12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288000" indent="-144000" algn="l" defTabSz="457200" rtl="0" eaLnBrk="0" fontAlgn="base" hangingPunct="0">
        <a:spcBef>
          <a:spcPts val="0"/>
        </a:spcBef>
        <a:spcAft>
          <a:spcPts val="700"/>
        </a:spcAft>
        <a:buSzPts val="1400"/>
        <a:buFont typeface="Arial"/>
        <a:buChar char="•"/>
        <a:defRPr sz="1400" kern="12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432000" indent="-144000" algn="l" defTabSz="457200" rtl="0" eaLnBrk="0" fontAlgn="base" hangingPunct="0">
        <a:spcBef>
          <a:spcPts val="0"/>
        </a:spcBef>
        <a:spcAft>
          <a:spcPts val="600"/>
        </a:spcAft>
        <a:buSzPts val="1100"/>
        <a:buFont typeface="Arial"/>
        <a:buChar char="•"/>
        <a:defRPr sz="1200" kern="12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558000" indent="-144000" algn="l" defTabSz="457200" rtl="0" eaLnBrk="0" fontAlgn="base" hangingPunct="0">
        <a:spcBef>
          <a:spcPts val="0"/>
        </a:spcBef>
        <a:spcAft>
          <a:spcPts val="500"/>
        </a:spcAft>
        <a:buFont typeface="Arial"/>
        <a:buChar char="•"/>
        <a:defRPr sz="1000" kern="12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0238" y="2645079"/>
            <a:ext cx="7883762" cy="864000"/>
          </a:xfrm>
        </p:spPr>
        <p:txBody>
          <a:bodyPr/>
          <a:lstStyle/>
          <a:p>
            <a:r>
              <a:rPr lang="en-US" dirty="0">
                <a:solidFill>
                  <a:srgbClr val="B7BF10"/>
                </a:solidFill>
              </a:rPr>
              <a:t>BRAND TWITTER ACTIVITY </a:t>
            </a:r>
            <a:r>
              <a:rPr lang="en-US" dirty="0" smtClean="0">
                <a:solidFill>
                  <a:srgbClr val="B7BF10"/>
                </a:solidFill>
              </a:rPr>
              <a:t>REVIEW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B7BF10"/>
                </a:solidFill>
              </a:rPr>
              <a:t>JAMES TAYLOR: </a:t>
            </a:r>
            <a:r>
              <a:rPr lang="pt-BR" dirty="0" smtClean="0">
                <a:solidFill>
                  <a:schemeClr val="tx2"/>
                </a:solidFill>
              </a:rPr>
              <a:t>jimmy@brandwatch.com  </a:t>
            </a:r>
            <a:r>
              <a:rPr lang="pt-BR" dirty="0">
                <a:solidFill>
                  <a:schemeClr val="tx2"/>
                </a:solidFill>
              </a:rPr>
              <a:t>|  Tel: +44 (0)1273 234 </a:t>
            </a:r>
            <a:r>
              <a:rPr lang="pt-BR" dirty="0" smtClean="0">
                <a:solidFill>
                  <a:schemeClr val="tx2"/>
                </a:solidFill>
              </a:rPr>
              <a:t>290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30237" y="3452635"/>
            <a:ext cx="7894846" cy="364077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28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© 2012 Brandwatch  |  www.brandwatch.com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53C0-DD1F-174D-AFE3-3E52D94C295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Brand </a:t>
            </a:r>
            <a:br>
              <a:rPr lang="en-GB" dirty="0" smtClean="0"/>
            </a:br>
            <a:r>
              <a:rPr lang="en-GB" dirty="0" smtClean="0"/>
              <a:t>Twitter Activity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1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Of 258 monitored brands, 23 had no account or never tweeted</a:t>
            </a:r>
            <a:endParaRPr lang="en-US" b="0" dirty="0">
              <a:solidFill>
                <a:schemeClr val="accent5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© 2012 Brandwatch  |  </a:t>
            </a:r>
            <a:r>
              <a:rPr lang="en-GB" dirty="0" err="1" smtClean="0"/>
              <a:t>www.brandwatch.com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53C0-DD1F-174D-AFE3-3E52D94C295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8867" y="5503333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125 brands (about half) tweeted 50 times per week or more.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In 2011, 16% of monitored brands did not tweet compared to 9% in 2012</a:t>
            </a:r>
            <a:endParaRPr lang="en-GB" dirty="0">
              <a:solidFill>
                <a:schemeClr val="tx2"/>
              </a:solidFill>
            </a:endParaRPr>
          </a:p>
          <a:p>
            <a:endParaRPr lang="en-GB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7907224"/>
              </p:ext>
            </p:extLst>
          </p:nvPr>
        </p:nvGraphicFramePr>
        <p:xfrm>
          <a:off x="668866" y="1515533"/>
          <a:ext cx="7713133" cy="3852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976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540000"/>
            <a:ext cx="7785629" cy="864000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Brands that do not use Twitter include Apple and 3 Mobile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© 2012 Brandwatch  |  www.brandwatch.com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53C0-DD1F-174D-AFE3-3E52D94C295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626005"/>
              </p:ext>
            </p:extLst>
          </p:nvPr>
        </p:nvGraphicFramePr>
        <p:xfrm>
          <a:off x="736600" y="1777997"/>
          <a:ext cx="7620000" cy="4165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0"/>
                <a:gridCol w="3810000"/>
              </a:tblGrid>
              <a:tr h="5657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Brand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(Lack of) Activity</a:t>
                      </a:r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  <a:tr h="3272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 err="1">
                          <a:effectLst/>
                        </a:rPr>
                        <a:t>Aldi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Never tweeted</a:t>
                      </a: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Apple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No Account</a:t>
                      </a: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Boots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No Account</a:t>
                      </a: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Borders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No Account</a:t>
                      </a: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Burton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No Account</a:t>
                      </a: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Circuit city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Very </a:t>
                      </a:r>
                      <a:r>
                        <a:rPr lang="en-GB" sz="1800" u="none" strike="noStrike" dirty="0" smtClean="0">
                          <a:effectLst/>
                        </a:rPr>
                        <a:t>Infrequent updates</a:t>
                      </a: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Freedom2surf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No Account</a:t>
                      </a: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Primark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No Account</a:t>
                      </a: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Prudential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Never tweeted</a:t>
                      </a: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Southern Water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Never tweeted</a:t>
                      </a: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2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</a:rPr>
                        <a:t>3 Mobile</a:t>
                      </a:r>
                      <a:endParaRPr lang="en-GB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Never tweeted</a:t>
                      </a:r>
                      <a:endParaRPr lang="en-GB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6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559060"/>
              </p:ext>
            </p:extLst>
          </p:nvPr>
        </p:nvGraphicFramePr>
        <p:xfrm>
          <a:off x="1821402" y="2122694"/>
          <a:ext cx="5680065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The majority of Brands use Twitter for both broadcast and engagement</a:t>
            </a:r>
            <a:endParaRPr lang="en-US" b="0" dirty="0">
              <a:solidFill>
                <a:schemeClr val="accent3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© 2012 Brandwatch  |  </a:t>
            </a:r>
            <a:r>
              <a:rPr lang="en-GB" dirty="0" err="1" smtClean="0"/>
              <a:t>www.brandwatch.com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53C0-DD1F-174D-AFE3-3E52D94C295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3481" y="3007067"/>
            <a:ext cx="2335842" cy="1331134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75% </a:t>
            </a:r>
            <a:r>
              <a:rPr lang="en-US" sz="1600" b="1" dirty="0" smtClean="0">
                <a:solidFill>
                  <a:schemeClr val="tx2"/>
                </a:solidFill>
                <a:latin typeface="Arial"/>
                <a:cs typeface="Arial"/>
              </a:rPr>
              <a:t>BOTH BROADCAST AND ENGAGEMENT</a:t>
            </a:r>
          </a:p>
          <a:p>
            <a:r>
              <a:rPr lang="en-US" sz="1000" dirty="0" smtClean="0">
                <a:solidFill>
                  <a:schemeClr val="tx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chemeClr val="tx2"/>
                </a:solidFill>
                <a:latin typeface="Arial"/>
                <a:cs typeface="Arial"/>
              </a:rPr>
            </a:br>
            <a:r>
              <a:rPr lang="en-US" sz="1000" dirty="0" smtClean="0">
                <a:solidFill>
                  <a:schemeClr val="tx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chemeClr val="tx2"/>
                </a:solidFill>
                <a:latin typeface="Arial"/>
                <a:cs typeface="Arial"/>
              </a:rPr>
            </a:br>
            <a:endParaRPr lang="en-US" sz="10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61098" y="3824209"/>
            <a:ext cx="2549369" cy="285"/>
          </a:xfrm>
          <a:prstGeom prst="line">
            <a:avLst/>
          </a:prstGeom>
          <a:ln w="6350" cap="rnd">
            <a:solidFill>
              <a:schemeClr val="tx1"/>
            </a:solidFill>
            <a:prstDash val="sysDot"/>
            <a:round/>
            <a:headEnd type="non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87679" y="1922155"/>
            <a:ext cx="2200004" cy="1084912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>
              <a:spcAft>
                <a:spcPts val="300"/>
              </a:spcAft>
              <a:tabLst>
                <a:tab pos="533400" algn="l"/>
              </a:tabLst>
            </a:pP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9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% </a:t>
            </a:r>
            <a:r>
              <a:rPr lang="en-US" sz="1600" b="1" dirty="0" smtClean="0">
                <a:solidFill>
                  <a:srgbClr val="323232"/>
                </a:solidFill>
                <a:latin typeface="Arial"/>
                <a:cs typeface="Arial"/>
              </a:rPr>
              <a:t>NO ACCOUNT OR ACTIVITY</a:t>
            </a:r>
          </a:p>
          <a:p>
            <a:pPr algn="r">
              <a:tabLst>
                <a:tab pos="533400" algn="l"/>
              </a:tabLst>
            </a:pPr>
            <a: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</a:br>
            <a: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</a:br>
            <a:endParaRPr lang="en-US" sz="1000" dirty="0">
              <a:solidFill>
                <a:srgbClr val="323232"/>
              </a:solidFill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978400" y="2483617"/>
            <a:ext cx="3400248" cy="0"/>
          </a:xfrm>
          <a:prstGeom prst="line">
            <a:avLst/>
          </a:prstGeom>
          <a:ln w="6350" cap="rnd">
            <a:solidFill>
              <a:schemeClr val="tx1"/>
            </a:solidFill>
            <a:prstDash val="sysDot"/>
            <a:round/>
            <a:headEnd type="non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77467" y="2646160"/>
            <a:ext cx="2510216" cy="1084912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>
              <a:spcAft>
                <a:spcPts val="300"/>
              </a:spcAft>
              <a:tabLst>
                <a:tab pos="533400" algn="l"/>
              </a:tabLst>
            </a:pPr>
            <a:r>
              <a:rPr lang="en-US" sz="1600" b="1" dirty="0" smtClean="0">
                <a:solidFill>
                  <a:schemeClr val="accent2"/>
                </a:solidFill>
                <a:latin typeface="Arial"/>
                <a:cs typeface="Arial"/>
              </a:rPr>
              <a:t>13% </a:t>
            </a:r>
            <a:r>
              <a:rPr lang="en-US" sz="1600" b="1" dirty="0" smtClean="0">
                <a:solidFill>
                  <a:srgbClr val="323232"/>
                </a:solidFill>
                <a:latin typeface="Arial"/>
                <a:cs typeface="Arial"/>
              </a:rPr>
              <a:t>BROADCAST ONLY</a:t>
            </a:r>
          </a:p>
          <a:p>
            <a:pPr algn="r">
              <a:tabLst>
                <a:tab pos="533400" algn="l"/>
              </a:tabLst>
            </a:pPr>
            <a: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</a:br>
            <a: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</a:br>
            <a:endParaRPr lang="en-US" sz="1000" dirty="0">
              <a:solidFill>
                <a:srgbClr val="323232"/>
              </a:solidFill>
              <a:latin typeface="Arial"/>
              <a:cs typeface="Arial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5825067" y="3207622"/>
            <a:ext cx="2553580" cy="0"/>
          </a:xfrm>
          <a:prstGeom prst="line">
            <a:avLst/>
          </a:prstGeom>
          <a:ln w="6350" cap="rnd">
            <a:solidFill>
              <a:schemeClr val="tx1"/>
            </a:solidFill>
            <a:prstDash val="sysDot"/>
            <a:round/>
            <a:headEnd type="non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77467" y="3300176"/>
            <a:ext cx="2510216" cy="1084912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>
              <a:spcAft>
                <a:spcPts val="300"/>
              </a:spcAft>
              <a:tabLst>
                <a:tab pos="533400" algn="l"/>
              </a:tabLst>
            </a:pPr>
            <a:r>
              <a:rPr lang="en-US" sz="1600" b="1" dirty="0" smtClean="0">
                <a:solidFill>
                  <a:schemeClr val="accent3"/>
                </a:solidFill>
                <a:latin typeface="Arial"/>
                <a:cs typeface="Arial"/>
              </a:rPr>
              <a:t>3% </a:t>
            </a:r>
            <a:r>
              <a:rPr lang="en-US" sz="1600" b="1" dirty="0" smtClean="0">
                <a:solidFill>
                  <a:srgbClr val="323232"/>
                </a:solidFill>
                <a:latin typeface="Arial"/>
                <a:cs typeface="Arial"/>
              </a:rPr>
              <a:t>ENGAGEMENT ONLY</a:t>
            </a:r>
          </a:p>
          <a:p>
            <a:pPr algn="r">
              <a:tabLst>
                <a:tab pos="533400" algn="l"/>
              </a:tabLst>
            </a:pPr>
            <a: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</a:br>
            <a: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</a:br>
            <a:endParaRPr lang="en-US" sz="1000" dirty="0">
              <a:solidFill>
                <a:srgbClr val="323232"/>
              </a:solidFill>
              <a:latin typeface="Arial"/>
              <a:cs typeface="Arial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977467" y="3861638"/>
            <a:ext cx="2401180" cy="0"/>
          </a:xfrm>
          <a:prstGeom prst="line">
            <a:avLst/>
          </a:prstGeom>
          <a:ln w="6350" cap="rnd">
            <a:solidFill>
              <a:schemeClr val="tx1"/>
            </a:solidFill>
            <a:prstDash val="sysDot"/>
            <a:round/>
            <a:headEnd type="non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95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While the majority of brands have just one Twitter account, around 35% have more than one.</a:t>
            </a:r>
            <a:endParaRPr lang="en-US" b="0" dirty="0">
              <a:solidFill>
                <a:schemeClr val="accent3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© 2012 Brandwatch  |  </a:t>
            </a:r>
            <a:r>
              <a:rPr lang="en-GB" dirty="0" err="1" smtClean="0"/>
              <a:t>www.brandwatch.com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53C0-DD1F-174D-AFE3-3E52D94C295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87834"/>
              </p:ext>
            </p:extLst>
          </p:nvPr>
        </p:nvGraphicFramePr>
        <p:xfrm>
          <a:off x="561475" y="1588168"/>
          <a:ext cx="7924800" cy="3569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68867" y="532687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National Rail had the most Twitter accounts (27), each of them covering a different region.</a:t>
            </a:r>
          </a:p>
        </p:txBody>
      </p:sp>
    </p:spTree>
    <p:extLst>
      <p:ext uri="{BB962C8B-B14F-4D97-AF65-F5344CB8AC3E}">
        <p14:creationId xmlns:p14="http://schemas.microsoft.com/office/powerpoint/2010/main" val="26279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More and more brands have made the decision to use more than one Twitter account.</a:t>
            </a:r>
            <a:endParaRPr lang="en-US" b="0" dirty="0">
              <a:solidFill>
                <a:schemeClr val="accent3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© 2012 Brandwatch  |  </a:t>
            </a:r>
            <a:r>
              <a:rPr lang="en-GB" dirty="0" err="1" smtClean="0"/>
              <a:t>www.brandwatch.com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53C0-DD1F-174D-AFE3-3E52D94C295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8867" y="532687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The proportion of brands using multiple accounts has increased five-fold.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The majority of Brands still use just one account, but this figure is shrinking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085034"/>
              </p:ext>
            </p:extLst>
          </p:nvPr>
        </p:nvGraphicFramePr>
        <p:xfrm>
          <a:off x="1220257" y="1822979"/>
          <a:ext cx="3957922" cy="3105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533353"/>
              </p:ext>
            </p:extLst>
          </p:nvPr>
        </p:nvGraphicFramePr>
        <p:xfrm>
          <a:off x="4021667" y="1828800"/>
          <a:ext cx="3957922" cy="3105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47170" y="2144577"/>
            <a:ext cx="1942950" cy="102335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>
              <a:spcAft>
                <a:spcPts val="300"/>
              </a:spcAft>
              <a:tabLst>
                <a:tab pos="533400" algn="l"/>
              </a:tabLst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9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% </a:t>
            </a:r>
            <a:r>
              <a:rPr lang="en-US" sz="1400" b="1" dirty="0" smtClean="0">
                <a:solidFill>
                  <a:srgbClr val="323232"/>
                </a:solidFill>
                <a:latin typeface="Arial"/>
                <a:cs typeface="Arial"/>
              </a:rPr>
              <a:t>NO ACCOUNT OR ACTIVITY</a:t>
            </a:r>
          </a:p>
          <a:p>
            <a:pPr algn="r">
              <a:tabLst>
                <a:tab pos="533400" algn="l"/>
              </a:tabLst>
            </a:pPr>
            <a: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</a:br>
            <a: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</a:br>
            <a:endParaRPr lang="en-US" sz="1000" dirty="0">
              <a:solidFill>
                <a:srgbClr val="323232"/>
              </a:solidFill>
              <a:latin typeface="Arial"/>
              <a:cs typeface="Arial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765800" y="2644484"/>
            <a:ext cx="2815286" cy="0"/>
          </a:xfrm>
          <a:prstGeom prst="line">
            <a:avLst/>
          </a:prstGeom>
          <a:ln w="6350" cap="rnd">
            <a:solidFill>
              <a:schemeClr val="tx1"/>
            </a:solidFill>
            <a:prstDash val="sysDot"/>
            <a:round/>
            <a:headEnd type="non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47170" y="3109777"/>
            <a:ext cx="1942950" cy="102335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>
              <a:spcAft>
                <a:spcPts val="300"/>
              </a:spcAft>
              <a:tabLst>
                <a:tab pos="533400" algn="l"/>
              </a:tabLst>
            </a:pP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35% </a:t>
            </a:r>
            <a:r>
              <a:rPr lang="en-US" sz="1400" b="1" dirty="0" smtClean="0">
                <a:solidFill>
                  <a:srgbClr val="323232"/>
                </a:solidFill>
                <a:latin typeface="Arial"/>
                <a:cs typeface="Arial"/>
              </a:rPr>
              <a:t>MULTIPLE ACCOUNTS</a:t>
            </a:r>
          </a:p>
          <a:p>
            <a:pPr algn="r">
              <a:tabLst>
                <a:tab pos="533400" algn="l"/>
              </a:tabLst>
            </a:pPr>
            <a: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</a:br>
            <a: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</a:br>
            <a:endParaRPr lang="en-US" sz="1000" dirty="0">
              <a:solidFill>
                <a:srgbClr val="323232"/>
              </a:solidFill>
              <a:latin typeface="Arial"/>
              <a:cs typeface="Arial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6882636" y="3609684"/>
            <a:ext cx="1698450" cy="0"/>
          </a:xfrm>
          <a:prstGeom prst="line">
            <a:avLst/>
          </a:prstGeom>
          <a:ln w="6350" cap="rnd">
            <a:solidFill>
              <a:schemeClr val="tx1"/>
            </a:solidFill>
            <a:prstDash val="sysDot"/>
            <a:round/>
            <a:headEnd type="non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130727" y="3956444"/>
            <a:ext cx="1559393" cy="102335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>
              <a:spcAft>
                <a:spcPts val="300"/>
              </a:spcAft>
              <a:tabLst>
                <a:tab pos="533400" algn="l"/>
              </a:tabLst>
            </a:pPr>
            <a:r>
              <a:rPr lang="en-US" sz="1400" b="1" dirty="0" smtClean="0">
                <a:solidFill>
                  <a:schemeClr val="accent3"/>
                </a:solidFill>
                <a:latin typeface="Arial"/>
                <a:cs typeface="Arial"/>
              </a:rPr>
              <a:t>56% </a:t>
            </a:r>
            <a:r>
              <a:rPr lang="en-US" sz="1400" b="1" dirty="0" smtClean="0">
                <a:solidFill>
                  <a:srgbClr val="323232"/>
                </a:solidFill>
                <a:latin typeface="Arial"/>
                <a:cs typeface="Arial"/>
              </a:rPr>
              <a:t>ONE ACCOUNT</a:t>
            </a:r>
          </a:p>
          <a:p>
            <a:pPr algn="r">
              <a:tabLst>
                <a:tab pos="533400" algn="l"/>
              </a:tabLst>
            </a:pPr>
            <a: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</a:br>
            <a: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</a:br>
            <a:endParaRPr lang="en-US" sz="1000" dirty="0">
              <a:solidFill>
                <a:srgbClr val="323232"/>
              </a:solidFill>
              <a:latin typeface="Arial"/>
              <a:cs typeface="Arial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070600" y="4456351"/>
            <a:ext cx="2510487" cy="0"/>
          </a:xfrm>
          <a:prstGeom prst="line">
            <a:avLst/>
          </a:prstGeom>
          <a:ln w="6350" cap="rnd">
            <a:solidFill>
              <a:schemeClr val="tx1"/>
            </a:solidFill>
            <a:prstDash val="sysDot"/>
            <a:round/>
            <a:headEnd type="non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1967" y="2144577"/>
            <a:ext cx="2034374" cy="102335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spcAft>
                <a:spcPts val="300"/>
              </a:spcAft>
              <a:tabLst>
                <a:tab pos="533400" algn="l"/>
              </a:tabLst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16% </a:t>
            </a:r>
            <a:r>
              <a:rPr lang="en-US" sz="1400" b="1" dirty="0" smtClean="0">
                <a:solidFill>
                  <a:srgbClr val="323232"/>
                </a:solidFill>
                <a:latin typeface="Arial"/>
                <a:cs typeface="Arial"/>
              </a:rPr>
              <a:t>NO ACCOUNT OR ACTIVITY</a:t>
            </a:r>
          </a:p>
          <a:p>
            <a:pPr>
              <a:tabLst>
                <a:tab pos="533400" algn="l"/>
              </a:tabLst>
            </a:pPr>
            <a: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</a:br>
            <a: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</a:br>
            <a:endParaRPr lang="en-US" sz="1000" dirty="0">
              <a:solidFill>
                <a:srgbClr val="323232"/>
              </a:solidFill>
              <a:latin typeface="Arial"/>
              <a:cs typeface="Arial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11381" y="2644484"/>
            <a:ext cx="2216486" cy="0"/>
          </a:xfrm>
          <a:prstGeom prst="line">
            <a:avLst/>
          </a:prstGeom>
          <a:ln w="6350" cap="rnd">
            <a:solidFill>
              <a:schemeClr val="tx1"/>
            </a:solidFill>
            <a:prstDash val="sysDot"/>
            <a:round/>
            <a:headEnd type="non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1967" y="3109777"/>
            <a:ext cx="1550587" cy="102335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spcAft>
                <a:spcPts val="300"/>
              </a:spcAft>
              <a:tabLst>
                <a:tab pos="533400" algn="l"/>
              </a:tabLst>
            </a:pPr>
            <a:r>
              <a:rPr lang="en-US" sz="14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7% </a:t>
            </a:r>
            <a:r>
              <a:rPr lang="en-US" sz="1400" b="1" dirty="0" smtClean="0">
                <a:solidFill>
                  <a:srgbClr val="323232"/>
                </a:solidFill>
                <a:latin typeface="Arial"/>
                <a:cs typeface="Arial"/>
              </a:rPr>
              <a:t>MULTIPLE ACCOUNTS</a:t>
            </a:r>
          </a:p>
          <a:p>
            <a:pPr>
              <a:tabLst>
                <a:tab pos="533400" algn="l"/>
              </a:tabLst>
            </a:pPr>
            <a: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</a:br>
            <a: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</a:br>
            <a:endParaRPr lang="en-US" sz="1000" dirty="0">
              <a:solidFill>
                <a:srgbClr val="323232"/>
              </a:solidFill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1967" y="3956444"/>
            <a:ext cx="1754974" cy="102335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spcAft>
                <a:spcPts val="300"/>
              </a:spcAft>
              <a:tabLst>
                <a:tab pos="533400" algn="l"/>
              </a:tabLst>
            </a:pPr>
            <a:r>
              <a:rPr lang="en-US" sz="1400" b="1" dirty="0" smtClean="0">
                <a:solidFill>
                  <a:schemeClr val="accent3"/>
                </a:solidFill>
                <a:latin typeface="Arial"/>
                <a:cs typeface="Arial"/>
              </a:rPr>
              <a:t>77% </a:t>
            </a:r>
            <a:r>
              <a:rPr lang="en-US" sz="1400" b="1" dirty="0" smtClean="0">
                <a:solidFill>
                  <a:srgbClr val="323232"/>
                </a:solidFill>
                <a:latin typeface="Arial"/>
                <a:cs typeface="Arial"/>
              </a:rPr>
              <a:t>ONE ACCOUNT</a:t>
            </a:r>
          </a:p>
          <a:p>
            <a:pPr>
              <a:tabLst>
                <a:tab pos="533400" algn="l"/>
              </a:tabLst>
            </a:pPr>
            <a: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</a:br>
            <a: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  <a:t/>
            </a:r>
            <a:br>
              <a:rPr lang="en-US" sz="1000" dirty="0" smtClean="0">
                <a:solidFill>
                  <a:srgbClr val="323232"/>
                </a:solidFill>
                <a:latin typeface="Arial"/>
                <a:cs typeface="Arial"/>
              </a:rPr>
            </a:br>
            <a:endParaRPr lang="en-US" sz="1000" dirty="0">
              <a:solidFill>
                <a:srgbClr val="323232"/>
              </a:solidFill>
              <a:latin typeface="Arial"/>
              <a:cs typeface="Arial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611381" y="4456351"/>
            <a:ext cx="2597486" cy="5582"/>
          </a:xfrm>
          <a:prstGeom prst="line">
            <a:avLst/>
          </a:prstGeom>
          <a:ln w="6350" cap="rnd">
            <a:solidFill>
              <a:schemeClr val="tx1"/>
            </a:solidFill>
            <a:prstDash val="sysDot"/>
            <a:round/>
            <a:headEnd type="non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 flipV="1">
            <a:off x="611381" y="2743200"/>
            <a:ext cx="2793523" cy="878256"/>
          </a:xfrm>
          <a:prstGeom prst="bentConnector3">
            <a:avLst>
              <a:gd name="adj1" fmla="val 100009"/>
            </a:avLst>
          </a:prstGeom>
          <a:ln w="6350" cap="rnd">
            <a:solidFill>
              <a:schemeClr val="tx1"/>
            </a:solidFill>
            <a:prstDash val="sysDot"/>
            <a:round/>
            <a:headEnd type="none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9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Brand accounts are tweeting less frequently on average, than they were in 2011</a:t>
            </a:r>
            <a:endParaRPr lang="en-US" b="0" dirty="0">
              <a:solidFill>
                <a:schemeClr val="accent3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© 2012 Brandwatch  |  </a:t>
            </a:r>
            <a:r>
              <a:rPr lang="en-GB" dirty="0" err="1" smtClean="0"/>
              <a:t>www.brandwatch.com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53C0-DD1F-174D-AFE3-3E52D94C295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8867" y="532687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In 2011, half of the monitored brands tweeted fewer than 19 times per week. In 2012, half tweeted fewer than 7 times per week.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615379"/>
              </p:ext>
            </p:extLst>
          </p:nvPr>
        </p:nvGraphicFramePr>
        <p:xfrm>
          <a:off x="668867" y="1675342"/>
          <a:ext cx="3641195" cy="3642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474091"/>
              </p:ext>
            </p:extLst>
          </p:nvPr>
        </p:nvGraphicFramePr>
        <p:xfrm>
          <a:off x="4776259" y="1684867"/>
          <a:ext cx="3641195" cy="3642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4019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7BF10"/>
                </a:solidFill>
              </a:rPr>
              <a:t>CONTACT</a:t>
            </a:r>
            <a:endParaRPr lang="en-US" dirty="0">
              <a:solidFill>
                <a:srgbClr val="B7BF1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© 2012 Brandwatch  |  </a:t>
            </a:r>
            <a:r>
              <a:rPr lang="en-GB" dirty="0" err="1" smtClean="0"/>
              <a:t>www.brandwatch.com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53C0-DD1F-174D-AFE3-3E52D94C295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30238" y="1439998"/>
            <a:ext cx="7883525" cy="5336721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rgbClr val="B7BF10"/>
                </a:solidFill>
              </a:rPr>
              <a:t>EMAIL: </a:t>
            </a:r>
            <a:r>
              <a:rPr lang="en-US" sz="1600" dirty="0" err="1" smtClean="0"/>
              <a:t>contact</a:t>
            </a:r>
            <a:r>
              <a:rPr lang="en-US" sz="1600" dirty="0" err="1"/>
              <a:t>@brandwatch.com</a:t>
            </a:r>
            <a:r>
              <a:rPr lang="en-US" sz="1600" dirty="0"/>
              <a:t> </a:t>
            </a:r>
          </a:p>
          <a:p>
            <a:r>
              <a:rPr lang="en-US" sz="1600" b="1" dirty="0">
                <a:solidFill>
                  <a:schemeClr val="accent1"/>
                </a:solidFill>
              </a:rPr>
              <a:t>WEB: </a:t>
            </a:r>
            <a:r>
              <a:rPr lang="en-US" sz="1600" dirty="0"/>
              <a:t>http://</a:t>
            </a:r>
            <a:r>
              <a:rPr lang="en-US" sz="1600" dirty="0" err="1"/>
              <a:t>www.brandwatch.com</a:t>
            </a:r>
            <a:endParaRPr lang="en-US" sz="1600" dirty="0"/>
          </a:p>
          <a:p>
            <a:r>
              <a:rPr lang="en-US" sz="1600" b="1">
                <a:solidFill>
                  <a:srgbClr val="B7BF10"/>
                </a:solidFill>
              </a:rPr>
              <a:t>TWITTER</a:t>
            </a:r>
            <a:r>
              <a:rPr lang="en-US" sz="1600" b="1" smtClean="0">
                <a:solidFill>
                  <a:srgbClr val="B7BF10"/>
                </a:solidFill>
              </a:rPr>
              <a:t>: </a:t>
            </a:r>
            <a:r>
              <a:rPr lang="en-US" sz="1600" smtClean="0"/>
              <a:t>@</a:t>
            </a:r>
            <a:r>
              <a:rPr lang="en-US" sz="1600" dirty="0" err="1" smtClean="0"/>
              <a:t>brandwatch</a:t>
            </a:r>
            <a:endParaRPr lang="en-US" sz="1600" dirty="0"/>
          </a:p>
          <a:p>
            <a:r>
              <a:rPr lang="en-US" sz="1600" b="1" dirty="0" smtClean="0">
                <a:solidFill>
                  <a:srgbClr val="B7BF10"/>
                </a:solidFill>
              </a:rPr>
              <a:t>PHONE:</a:t>
            </a:r>
            <a:br>
              <a:rPr lang="en-US" sz="1600" b="1" dirty="0" smtClean="0">
                <a:solidFill>
                  <a:srgbClr val="B7BF10"/>
                </a:solidFill>
              </a:rPr>
            </a:br>
            <a:r>
              <a:rPr lang="en-US" sz="1600" b="1" dirty="0" smtClean="0"/>
              <a:t>UK</a:t>
            </a:r>
            <a:r>
              <a:rPr lang="en-US" sz="1600" b="1" dirty="0"/>
              <a:t>: </a:t>
            </a:r>
            <a:r>
              <a:rPr lang="en-US" sz="1600" dirty="0"/>
              <a:t>+44 (0)1273 234 </a:t>
            </a:r>
            <a:r>
              <a:rPr lang="en-US" sz="1600" dirty="0" smtClean="0"/>
              <a:t>290</a:t>
            </a:r>
            <a:br>
              <a:rPr lang="en-US" sz="1600" dirty="0" smtClean="0"/>
            </a:br>
            <a:r>
              <a:rPr lang="en-US" sz="1600" b="1" dirty="0" smtClean="0"/>
              <a:t>US</a:t>
            </a:r>
            <a:r>
              <a:rPr lang="en-US" sz="1600" b="1" dirty="0"/>
              <a:t>: </a:t>
            </a:r>
            <a:r>
              <a:rPr lang="en-US" sz="1600" dirty="0"/>
              <a:t>+1 212 229 </a:t>
            </a:r>
            <a:r>
              <a:rPr lang="en-US" sz="1600" dirty="0" smtClean="0"/>
              <a:t>2240</a:t>
            </a:r>
            <a:br>
              <a:rPr lang="en-US" sz="1600" dirty="0" smtClean="0"/>
            </a:br>
            <a:r>
              <a:rPr lang="en-US" sz="1600" b="1" dirty="0" smtClean="0"/>
              <a:t>Germany</a:t>
            </a:r>
            <a:r>
              <a:rPr lang="en-US" sz="1600" b="1" dirty="0"/>
              <a:t>: </a:t>
            </a:r>
            <a:r>
              <a:rPr lang="en-US" sz="1600" dirty="0"/>
              <a:t>+49 (0)711 912 442 04</a:t>
            </a:r>
          </a:p>
          <a:p>
            <a:r>
              <a:rPr lang="en-US" sz="1600" b="1" dirty="0" smtClean="0">
                <a:solidFill>
                  <a:srgbClr val="B7BF10"/>
                </a:solidFill>
              </a:rPr>
              <a:t>FAX</a:t>
            </a:r>
            <a:r>
              <a:rPr lang="en-US" sz="1600" b="1" dirty="0">
                <a:solidFill>
                  <a:srgbClr val="B7BF10"/>
                </a:solidFill>
              </a:rPr>
              <a:t>: 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 smtClean="0"/>
              <a:t>UK: </a:t>
            </a:r>
            <a:r>
              <a:rPr lang="en-US" sz="1600" dirty="0" smtClean="0"/>
              <a:t>+</a:t>
            </a:r>
            <a:r>
              <a:rPr lang="en-US" sz="1600" dirty="0"/>
              <a:t>44 (0)1273 234 291</a:t>
            </a:r>
          </a:p>
          <a:p>
            <a:endParaRPr lang="en-US" sz="1050" b="1" dirty="0" smtClean="0">
              <a:solidFill>
                <a:srgbClr val="B7BF10"/>
              </a:solidFill>
            </a:endParaRPr>
          </a:p>
          <a:p>
            <a:endParaRPr lang="en-US" sz="1050" b="1" dirty="0" smtClean="0">
              <a:solidFill>
                <a:srgbClr val="B7BF10"/>
              </a:solidFill>
            </a:endParaRPr>
          </a:p>
          <a:p>
            <a:endParaRPr lang="en-US" sz="1050" b="1" dirty="0" smtClean="0">
              <a:solidFill>
                <a:srgbClr val="B7BF10"/>
              </a:solidFill>
            </a:endParaRPr>
          </a:p>
          <a:p>
            <a:r>
              <a:rPr lang="en-US" sz="1050" b="1" dirty="0" smtClean="0">
                <a:solidFill>
                  <a:srgbClr val="B7BF10"/>
                </a:solidFill>
              </a:rPr>
              <a:t>DOCUMENT </a:t>
            </a:r>
            <a:r>
              <a:rPr lang="en-US" sz="1050" b="1" dirty="0">
                <a:solidFill>
                  <a:srgbClr val="B7BF10"/>
                </a:solidFill>
              </a:rPr>
              <a:t>LIMITATION</a:t>
            </a:r>
            <a:r>
              <a:rPr lang="en-US" sz="1050" dirty="0"/>
              <a:t/>
            </a:r>
            <a:br>
              <a:rPr lang="en-US" sz="1050" dirty="0"/>
            </a:br>
            <a:r>
              <a:rPr lang="en-US" sz="1050" dirty="0"/>
              <a:t>The information given in this document has been checked for accuracy and completeness however Brandwatch </a:t>
            </a: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sz="1050" dirty="0" smtClean="0"/>
              <a:t>shall </a:t>
            </a:r>
            <a:r>
              <a:rPr lang="en-US" sz="1050" dirty="0"/>
              <a:t>not be liable for any errors or omissions.</a:t>
            </a:r>
          </a:p>
          <a:p>
            <a:r>
              <a:rPr lang="en-US" sz="1050" dirty="0" smtClean="0">
                <a:solidFill>
                  <a:srgbClr val="323232"/>
                </a:solidFill>
              </a:rPr>
              <a:t>Brandwatch </a:t>
            </a:r>
            <a:r>
              <a:rPr lang="en-US" sz="1050" dirty="0">
                <a:solidFill>
                  <a:srgbClr val="323232"/>
                </a:solidFill>
              </a:rPr>
              <a:t>is a trading name of Runtime Collective </a:t>
            </a:r>
            <a:r>
              <a:rPr lang="en-US" sz="1050" dirty="0" smtClean="0">
                <a:solidFill>
                  <a:srgbClr val="323232"/>
                </a:solidFill>
              </a:rPr>
              <a:t>Limited. Registered </a:t>
            </a:r>
            <a:r>
              <a:rPr lang="en-US" sz="1050" dirty="0">
                <a:solidFill>
                  <a:srgbClr val="323232"/>
                </a:solidFill>
              </a:rPr>
              <a:t>in England &amp; Wales: 3898053</a:t>
            </a:r>
            <a:br>
              <a:rPr lang="en-US" sz="1050" dirty="0">
                <a:solidFill>
                  <a:srgbClr val="323232"/>
                </a:solidFill>
              </a:rPr>
            </a:br>
            <a:r>
              <a:rPr lang="en-US" sz="1050" dirty="0">
                <a:solidFill>
                  <a:srgbClr val="323232"/>
                </a:solidFill>
              </a:rPr>
              <a:t>4th Floor, International House, Queens Road, Brighton, BN1 3XE, United </a:t>
            </a:r>
            <a:r>
              <a:rPr lang="en-US" sz="1050" dirty="0" smtClean="0">
                <a:solidFill>
                  <a:srgbClr val="323232"/>
                </a:solidFill>
              </a:rPr>
              <a:t>Kingdom</a:t>
            </a:r>
            <a:endParaRPr lang="en-US" sz="14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89238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andwatch 28-10-2011">
      <a:dk1>
        <a:srgbClr val="000000"/>
      </a:dk1>
      <a:lt1>
        <a:sysClr val="window" lastClr="FFFFFF"/>
      </a:lt1>
      <a:dk2>
        <a:srgbClr val="323232"/>
      </a:dk2>
      <a:lt2>
        <a:srgbClr val="F5F5F5"/>
      </a:lt2>
      <a:accent1>
        <a:srgbClr val="B7BF10"/>
      </a:accent1>
      <a:accent2>
        <a:srgbClr val="DAAA00"/>
      </a:accent2>
      <a:accent3>
        <a:srgbClr val="E87722"/>
      </a:accent3>
      <a:accent4>
        <a:srgbClr val="E03E52"/>
      </a:accent4>
      <a:accent5>
        <a:srgbClr val="7C6992"/>
      </a:accent5>
      <a:accent6>
        <a:srgbClr val="92C1E9"/>
      </a:accent6>
      <a:hlink>
        <a:srgbClr val="252525"/>
      </a:hlink>
      <a:folHlink>
        <a:srgbClr val="25252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6350" cap="rnd">
          <a:solidFill>
            <a:schemeClr val="tx1"/>
          </a:solidFill>
          <a:prstDash val="sysDot"/>
          <a:round/>
          <a:headEnd type="none"/>
          <a:tailEnd type="oval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 w="6350" cap="rnd">
          <a:solidFill>
            <a:schemeClr val="tx1"/>
          </a:solidFill>
          <a:prstDash val="sysDot"/>
          <a:round/>
          <a:headEnd type="none"/>
          <a:tailEnd type="oval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35642</TotalTime>
  <Words>376</Words>
  <Application>Microsoft Office PowerPoint</Application>
  <PresentationFormat>On-screen Show (4:3)</PresentationFormat>
  <Paragraphs>102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BRAND TWITTER ACTIVITY REVIEW</vt:lpstr>
      <vt:lpstr>Brand  Twitter Activity</vt:lpstr>
      <vt:lpstr>Of 258 monitored brands, 23 had no account or never tweeted</vt:lpstr>
      <vt:lpstr>Brands that do not use Twitter include Apple and 3 Mobile</vt:lpstr>
      <vt:lpstr>The majority of Brands use Twitter for both broadcast and engagement</vt:lpstr>
      <vt:lpstr>While the majority of brands have just one Twitter account, around 35% have more than one.</vt:lpstr>
      <vt:lpstr>More and more brands have made the decision to use more than one Twitter account.</vt:lpstr>
      <vt:lpstr>Brand accounts are tweeting less frequently on average, than they were in 2011</vt:lpstr>
      <vt:lpstr>CONTACT</vt:lpstr>
    </vt:vector>
  </TitlesOfParts>
  <Company>Brandwatch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Brandwatch?</dc:title>
  <dc:creator>Katja Garrood</dc:creator>
  <cp:lastModifiedBy>Joel Windels</cp:lastModifiedBy>
  <cp:revision>386</cp:revision>
  <cp:lastPrinted>2010-02-08T18:42:44Z</cp:lastPrinted>
  <dcterms:created xsi:type="dcterms:W3CDTF">2010-03-29T13:36:54Z</dcterms:created>
  <dcterms:modified xsi:type="dcterms:W3CDTF">2012-05-02T10:10:32Z</dcterms:modified>
</cp:coreProperties>
</file>